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sldIdLst>
    <p:sldId id="312" r:id="rId2"/>
    <p:sldId id="313" r:id="rId3"/>
    <p:sldId id="314" r:id="rId4"/>
    <p:sldId id="315" r:id="rId5"/>
    <p:sldId id="316" r:id="rId6"/>
    <p:sldId id="317" r:id="rId7"/>
    <p:sldId id="318" r:id="rId8"/>
    <p:sldId id="319" r:id="rId9"/>
    <p:sldId id="320" r:id="rId10"/>
    <p:sldId id="32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B0E"/>
    <a:srgbClr val="525252"/>
    <a:srgbClr val="AEAEA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7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eg>
</file>

<file path=ppt/media/image2.jpe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0" y="688288"/>
            <a:ext cx="4433455" cy="3966824"/>
          </a:xfrm>
        </p:spPr>
        <p:txBody>
          <a:bodyPr anchor="t">
            <a:noAutofit/>
          </a:bodyPr>
          <a:lstStyle>
            <a:lvl1pPr>
              <a:defRPr sz="72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6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1636" y="5936851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2241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  <p15:guide id="4" orient="horz" pos="542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5801"/>
            <a:ext cx="7661275" cy="2057400"/>
          </a:xfrm>
        </p:spPr>
        <p:txBody>
          <a:bodyPr wrap="square"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2" y="3429000"/>
            <a:ext cx="3283527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AB1C8803-0542-76BB-6DF0-FCC5FE74BC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4237" y="2819905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6191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54237" y="3429000"/>
            <a:ext cx="3283527" cy="238023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35C6E61-8847-4830-9FF4-365A758995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16191" y="3429001"/>
            <a:ext cx="3283527" cy="238023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</p:spTree>
    <p:extLst>
      <p:ext uri="{BB962C8B-B14F-4D97-AF65-F5344CB8AC3E}">
        <p14:creationId xmlns:p14="http://schemas.microsoft.com/office/powerpoint/2010/main" val="4244063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6" y="685804"/>
            <a:ext cx="7661274" cy="2069086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2" y="3429000"/>
            <a:ext cx="3283527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54237" y="2826327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54237" y="3429000"/>
            <a:ext cx="3283527" cy="238023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53487" y="1153397"/>
            <a:ext cx="2871788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75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689838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61909" y="1030325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61909" y="1632997"/>
            <a:ext cx="4763366" cy="119333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61909" y="2836716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61909" y="3439389"/>
            <a:ext cx="4763366" cy="14115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02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138039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81" y="3429000"/>
            <a:ext cx="5143501" cy="238024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82" y="2826327"/>
            <a:ext cx="5143500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1153397"/>
            <a:ext cx="5629275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50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8289"/>
            <a:ext cx="5629275" cy="2689838"/>
          </a:xfrm>
        </p:spPr>
        <p:txBody>
          <a:bodyPr anchor="t">
            <a:noAutofit/>
          </a:bodyPr>
          <a:lstStyle>
            <a:lvl1pPr>
              <a:defRPr sz="60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61909" y="1030325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61909" y="1632997"/>
            <a:ext cx="4763366" cy="119333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400709" y="5885947"/>
            <a:ext cx="11328458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34289" rIns="34289"/>
          <a:lstStyle/>
          <a:p>
            <a:endParaRPr sz="1350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61909" y="2836716"/>
            <a:ext cx="4763366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61909" y="3439389"/>
            <a:ext cx="4763366" cy="14115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11">
            <a:extLst>
              <a:ext uri="{FF2B5EF4-FFF2-40B4-BE49-F238E27FC236}">
                <a16:creationId xmlns:a16="http://schemas.microsoft.com/office/drawing/2014/main" id="{D96AF8D7-D3E5-B5C6-030A-DFBC5AEC7D0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282" y="3616037"/>
            <a:ext cx="5503718" cy="207190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68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D049-71FF-411B-BCE5-A051E826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C7692D-ABCF-997B-650B-266DF91A7F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748"/>
            <a:ext cx="27432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CE306B-148D-CE50-D43B-2DEE13785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748"/>
            <a:ext cx="41148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411AD-3E1B-501F-B9F8-D0AAF3F5F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449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E72686-CE9D-3B74-9DE2-86FB708C15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748"/>
            <a:ext cx="27432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D822D6-F437-1E07-DBC9-57FD73212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748"/>
            <a:ext cx="41148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AF305-6821-F7EE-9D30-6FE81EC2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7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0" y="688288"/>
            <a:ext cx="4433455" cy="3966824"/>
          </a:xfrm>
        </p:spPr>
        <p:txBody>
          <a:bodyPr anchor="t">
            <a:noAutofit/>
          </a:bodyPr>
          <a:lstStyle>
            <a:lvl1pPr>
              <a:defRPr sz="7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6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1636" y="5936851"/>
            <a:ext cx="3283527" cy="602673"/>
          </a:xfrm>
        </p:spPr>
        <p:txBody>
          <a:bodyPr anchor="b">
            <a:normAutofit/>
          </a:bodyPr>
          <a:lstStyle>
            <a:lvl1pPr marL="0" indent="0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3551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">
          <p15:clr>
            <a:srgbClr val="FBAE40"/>
          </p15:clr>
        </p15:guide>
        <p15:guide id="2" pos="9848">
          <p15:clr>
            <a:srgbClr val="FBAE40"/>
          </p15:clr>
        </p15:guide>
        <p15:guide id="3" pos="5120">
          <p15:clr>
            <a:srgbClr val="FBAE40"/>
          </p15:clr>
        </p15:guide>
        <p15:guide id="4" orient="horz" pos="542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BD9625-ED1C-9C68-D8B9-B6502FCC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523"/>
            <a:ext cx="10515600" cy="13251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293A9-2FAF-A155-DC7A-FE995344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229"/>
            <a:ext cx="10515600" cy="4351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1B5DE-B15D-9D1C-21D2-953FFCB00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323958"/>
            <a:ext cx="373155" cy="364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E72D20E-321F-EE4C-A76D-7EFD4B1BDA0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">
            <a:extLst>
              <a:ext uri="{FF2B5EF4-FFF2-40B4-BE49-F238E27FC236}">
                <a16:creationId xmlns:a16="http://schemas.microsoft.com/office/drawing/2014/main" id="{2CC72135-826E-3084-1ACC-9293218F24EE}"/>
              </a:ext>
            </a:extLst>
          </p:cNvPr>
          <p:cNvGrpSpPr/>
          <p:nvPr userDrawn="1"/>
        </p:nvGrpSpPr>
        <p:grpSpPr>
          <a:xfrm>
            <a:off x="11350549" y="6275881"/>
            <a:ext cx="378619" cy="267073"/>
            <a:chOff x="0" y="0"/>
            <a:chExt cx="504824" cy="356095"/>
          </a:xfrm>
        </p:grpSpPr>
        <p:sp>
          <p:nvSpPr>
            <p:cNvPr id="8" name="Line">
              <a:extLst>
                <a:ext uri="{FF2B5EF4-FFF2-40B4-BE49-F238E27FC236}">
                  <a16:creationId xmlns:a16="http://schemas.microsoft.com/office/drawing/2014/main" id="{024BCD63-D1A0-9E6D-3EA4-16D1E0509D18}"/>
                </a:ext>
              </a:extLst>
            </p:cNvPr>
            <p:cNvSpPr/>
            <p:nvPr/>
          </p:nvSpPr>
          <p:spPr>
            <a:xfrm>
              <a:off x="0" y="180134"/>
              <a:ext cx="504825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9" name="Line">
              <a:extLst>
                <a:ext uri="{FF2B5EF4-FFF2-40B4-BE49-F238E27FC236}">
                  <a16:creationId xmlns:a16="http://schemas.microsoft.com/office/drawing/2014/main" id="{3E483999-BF7F-A26B-845E-8C65CD948361}"/>
                </a:ext>
              </a:extLst>
            </p:cNvPr>
            <p:cNvSpPr/>
            <p:nvPr/>
          </p:nvSpPr>
          <p:spPr>
            <a:xfrm>
              <a:off x="324689" y="0"/>
              <a:ext cx="177185" cy="17718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10" name="Line">
              <a:extLst>
                <a:ext uri="{FF2B5EF4-FFF2-40B4-BE49-F238E27FC236}">
                  <a16:creationId xmlns:a16="http://schemas.microsoft.com/office/drawing/2014/main" id="{B9696663-8271-B1D6-1A2F-9E2DDAA3DD5E}"/>
                </a:ext>
              </a:extLst>
            </p:cNvPr>
            <p:cNvSpPr/>
            <p:nvPr/>
          </p:nvSpPr>
          <p:spPr>
            <a:xfrm flipV="1">
              <a:off x="324689" y="178911"/>
              <a:ext cx="177185" cy="17718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350"/>
            </a:p>
          </p:txBody>
        </p:sp>
      </p:grpSp>
      <p:sp>
        <p:nvSpPr>
          <p:cNvPr id="11" name="textruta 3">
            <a:extLst>
              <a:ext uri="{FF2B5EF4-FFF2-40B4-BE49-F238E27FC236}">
                <a16:creationId xmlns:a16="http://schemas.microsoft.com/office/drawing/2014/main" id="{2DC00BBB-96D5-E144-A351-6386B4BABF32}"/>
              </a:ext>
            </a:extLst>
          </p:cNvPr>
          <p:cNvSpPr txBox="1"/>
          <p:nvPr userDrawn="1"/>
        </p:nvSpPr>
        <p:spPr>
          <a:xfrm>
            <a:off x="10707476" y="6260827"/>
            <a:ext cx="759780" cy="300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4289" rIns="34289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rPr sz="15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276643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9" r:id="rId7"/>
    <p:sldLayoutId id="2147483680" r:id="rId8"/>
    <p:sldLayoutId id="2147483681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392">
          <p15:clr>
            <a:srgbClr val="F26B43"/>
          </p15:clr>
        </p15:guide>
        <p15:guide id="3" orient="horz" pos="5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C660B10-D622-7696-9B8F-A29742AFB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000" b="1" dirty="0"/>
              <a:t>Automated Tumor Detection in Medical Images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34E2EC-7405-2A62-940B-47EB7719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1</a:t>
            </a:fld>
            <a:endParaRPr lang="en-US"/>
          </a:p>
        </p:txBody>
      </p: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A589E670-5222-0483-570C-E30F724A0ADB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r="20343"/>
          <a:stretch/>
        </p:blipFill>
        <p:spPr>
          <a:xfrm>
            <a:off x="0" y="0"/>
            <a:ext cx="6096000" cy="6858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739B64-C005-FA51-D057-C4B59A15B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1636" y="5676901"/>
            <a:ext cx="3283527" cy="875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Mentor – Dr. Parul Madan</a:t>
            </a:r>
          </a:p>
          <a:p>
            <a:r>
              <a:rPr lang="en-US" dirty="0"/>
              <a:t>Presentation by Asad Siddiqui</a:t>
            </a:r>
            <a:br>
              <a:rPr lang="en-US" dirty="0"/>
            </a:br>
            <a:r>
              <a:rPr lang="en-US" dirty="0"/>
              <a:t>Sec - A-</a:t>
            </a:r>
            <a:r>
              <a:rPr lang="en-US" dirty="0" err="1"/>
              <a:t>rq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Univ Roll No – 2021578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0016D-331C-E550-A12C-024ED65D9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149" y="4965989"/>
            <a:ext cx="1771651" cy="177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02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E8202-7102-900B-E002-960C46D81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0" y="688288"/>
            <a:ext cx="4876800" cy="3966824"/>
          </a:xfrm>
        </p:spPr>
        <p:txBody>
          <a:bodyPr/>
          <a:lstStyle/>
          <a:p>
            <a:r>
              <a:rPr lang="en-US" b="1" dirty="0"/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6CAB32-F96A-955E-E4E7-52CB6462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10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126F7B9-C18A-05C2-D2F9-C4D4B4FD9B20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522376-FAEE-6508-177F-4220A7764D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15087" y="1926826"/>
            <a:ext cx="5329263" cy="602673"/>
          </a:xfrm>
        </p:spPr>
        <p:txBody>
          <a:bodyPr>
            <a:noAutofit/>
          </a:bodyPr>
          <a:lstStyle/>
          <a:p>
            <a:r>
              <a:rPr lang="en-US" sz="2400" b="1" dirty="0"/>
              <a:t>I hope you find my project valuable and informative</a:t>
            </a:r>
          </a:p>
        </p:txBody>
      </p:sp>
    </p:spTree>
    <p:extLst>
      <p:ext uri="{BB962C8B-B14F-4D97-AF65-F5344CB8AC3E}">
        <p14:creationId xmlns:p14="http://schemas.microsoft.com/office/powerpoint/2010/main" val="3155823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10C31-8F9C-442D-310C-BF01BC189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 of Image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96A498-679B-978C-E5A2-BCA17B7EF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41EB47-9ED1-C4ED-38EA-7E17FFC4EE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Image classification categorizes images into labels, forming the foundation for many application across healthcare, automotive, and other sectors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F7AEAA-72C9-328E-ED40-9A12EB0702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2400" b="1" dirty="0"/>
              <a:t>Computer Vision Foundation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904302-D882-B6D2-C4D8-3CFBE03F295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sz="2400" b="1" dirty="0"/>
              <a:t>Applications in Healthcare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F08C6A-86E5-6073-9581-F062CE5708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108D8D-0A13-196A-5F9B-B34D7CB312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In the healthcare industry, image classification is pivotal for tasks like diagnosing diseases such as brain tumors from medical images. Python frameworks like TensorFlow, </a:t>
            </a:r>
            <a:r>
              <a:rPr lang="en-US" dirty="0" err="1"/>
              <a:t>Keras</a:t>
            </a:r>
            <a:r>
              <a:rPr lang="en-US" dirty="0"/>
              <a:t>, and scikit-learn are commonly used for implementation.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87E7DD2-4991-74C3-E9F2-4B5895D2211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1CC28D-C55C-9621-BB5C-73330A45CD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943"/>
          <a:stretch/>
        </p:blipFill>
        <p:spPr>
          <a:xfrm>
            <a:off x="7597365" y="0"/>
            <a:ext cx="4594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7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A67CB1D-11CF-C4B6-ACA3-03B8F860AD4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22" r="28722"/>
          <a:stretch/>
        </p:blipFill>
        <p:spPr>
          <a:xfrm>
            <a:off x="7878458" y="0"/>
            <a:ext cx="431354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7035A9-02BD-8615-4189-ED67ED074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 of Brain Tumor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81B543-C1F5-3F17-0DE5-5C1EA4F7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8CDB1-A74B-A601-0A62-6855E0817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Brain tumors encompass a variety of types, including Gliomas, Meningiomas, and Pituitary Tumors, each with distinct characteristics and treatment approaches.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734AE8-6A73-A552-12AB-D9484C2FF4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Types of Brain Tumors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1E4E00-AF0F-C3C2-F66D-C2D58113FA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13543" y="2826326"/>
            <a:ext cx="3453459" cy="602673"/>
          </a:xfrm>
        </p:spPr>
        <p:txBody>
          <a:bodyPr>
            <a:noAutofit/>
          </a:bodyPr>
          <a:lstStyle/>
          <a:p>
            <a:r>
              <a:rPr lang="en-US" sz="2400" b="1" dirty="0"/>
              <a:t>Impact on Patient Health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BF88D8-B0CF-8435-FCB4-6CFF98F1B1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3543" y="3440694"/>
            <a:ext cx="3283527" cy="2380239"/>
          </a:xfrm>
        </p:spPr>
        <p:txBody>
          <a:bodyPr>
            <a:normAutofit/>
          </a:bodyPr>
          <a:lstStyle/>
          <a:p>
            <a:r>
              <a:rPr lang="en-US" sz="1800" dirty="0"/>
              <a:t>Brain tumors pose significant health risks to patients, affecting cognitive functions, mobility, and overall quality of life. Early detection and accurate classification are crucial for timely intervention.</a:t>
            </a:r>
          </a:p>
        </p:txBody>
      </p:sp>
    </p:spTree>
    <p:extLst>
      <p:ext uri="{BB962C8B-B14F-4D97-AF65-F5344CB8AC3E}">
        <p14:creationId xmlns:p14="http://schemas.microsoft.com/office/powerpoint/2010/main" val="258920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8477BF7-0F39-8162-D51A-E22045411A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" r="39570"/>
          <a:stretch/>
        </p:blipFill>
        <p:spPr>
          <a:xfrm>
            <a:off x="0" y="0"/>
            <a:ext cx="59862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709D19-90FA-C566-DD77-162F9EE4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24" y="1171812"/>
            <a:ext cx="5629275" cy="3932479"/>
          </a:xfrm>
          <a:solidFill>
            <a:schemeClr val="tx1">
              <a:lumMod val="65000"/>
              <a:lumOff val="35000"/>
              <a:alpha val="57000"/>
            </a:schemeClr>
          </a:solidFill>
          <a:ln w="28575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64724750">
                  <a:custGeom>
                    <a:avLst/>
                    <a:gdLst>
                      <a:gd name="connsiteX0" fmla="*/ 0 w 5629275"/>
                      <a:gd name="connsiteY0" fmla="*/ 0 h 3932479"/>
                      <a:gd name="connsiteX1" fmla="*/ 562928 w 5629275"/>
                      <a:gd name="connsiteY1" fmla="*/ 0 h 3932479"/>
                      <a:gd name="connsiteX2" fmla="*/ 1013270 w 5629275"/>
                      <a:gd name="connsiteY2" fmla="*/ 0 h 3932479"/>
                      <a:gd name="connsiteX3" fmla="*/ 1688783 w 5629275"/>
                      <a:gd name="connsiteY3" fmla="*/ 0 h 3932479"/>
                      <a:gd name="connsiteX4" fmla="*/ 2308003 w 5629275"/>
                      <a:gd name="connsiteY4" fmla="*/ 0 h 3932479"/>
                      <a:gd name="connsiteX5" fmla="*/ 2758345 w 5629275"/>
                      <a:gd name="connsiteY5" fmla="*/ 0 h 3932479"/>
                      <a:gd name="connsiteX6" fmla="*/ 3433858 w 5629275"/>
                      <a:gd name="connsiteY6" fmla="*/ 0 h 3932479"/>
                      <a:gd name="connsiteX7" fmla="*/ 3940492 w 5629275"/>
                      <a:gd name="connsiteY7" fmla="*/ 0 h 3932479"/>
                      <a:gd name="connsiteX8" fmla="*/ 4616006 w 5629275"/>
                      <a:gd name="connsiteY8" fmla="*/ 0 h 3932479"/>
                      <a:gd name="connsiteX9" fmla="*/ 5122640 w 5629275"/>
                      <a:gd name="connsiteY9" fmla="*/ 0 h 3932479"/>
                      <a:gd name="connsiteX10" fmla="*/ 5629275 w 5629275"/>
                      <a:gd name="connsiteY10" fmla="*/ 0 h 3932479"/>
                      <a:gd name="connsiteX11" fmla="*/ 5629275 w 5629275"/>
                      <a:gd name="connsiteY11" fmla="*/ 601108 h 3932479"/>
                      <a:gd name="connsiteX12" fmla="*/ 5629275 w 5629275"/>
                      <a:gd name="connsiteY12" fmla="*/ 1123565 h 3932479"/>
                      <a:gd name="connsiteX13" fmla="*/ 5629275 w 5629275"/>
                      <a:gd name="connsiteY13" fmla="*/ 1567374 h 3932479"/>
                      <a:gd name="connsiteX14" fmla="*/ 5629275 w 5629275"/>
                      <a:gd name="connsiteY14" fmla="*/ 2011182 h 3932479"/>
                      <a:gd name="connsiteX15" fmla="*/ 5629275 w 5629275"/>
                      <a:gd name="connsiteY15" fmla="*/ 2612290 h 3932479"/>
                      <a:gd name="connsiteX16" fmla="*/ 5629275 w 5629275"/>
                      <a:gd name="connsiteY16" fmla="*/ 3252722 h 3932479"/>
                      <a:gd name="connsiteX17" fmla="*/ 5629275 w 5629275"/>
                      <a:gd name="connsiteY17" fmla="*/ 3932479 h 3932479"/>
                      <a:gd name="connsiteX18" fmla="*/ 5010055 w 5629275"/>
                      <a:gd name="connsiteY18" fmla="*/ 3932479 h 3932479"/>
                      <a:gd name="connsiteX19" fmla="*/ 4559713 w 5629275"/>
                      <a:gd name="connsiteY19" fmla="*/ 3932479 h 3932479"/>
                      <a:gd name="connsiteX20" fmla="*/ 4109371 w 5629275"/>
                      <a:gd name="connsiteY20" fmla="*/ 3932479 h 3932479"/>
                      <a:gd name="connsiteX21" fmla="*/ 3715321 w 5629275"/>
                      <a:gd name="connsiteY21" fmla="*/ 3932479 h 3932479"/>
                      <a:gd name="connsiteX22" fmla="*/ 3096101 w 5629275"/>
                      <a:gd name="connsiteY22" fmla="*/ 3932479 h 3932479"/>
                      <a:gd name="connsiteX23" fmla="*/ 2533174 w 5629275"/>
                      <a:gd name="connsiteY23" fmla="*/ 3932479 h 3932479"/>
                      <a:gd name="connsiteX24" fmla="*/ 2026539 w 5629275"/>
                      <a:gd name="connsiteY24" fmla="*/ 3932479 h 3932479"/>
                      <a:gd name="connsiteX25" fmla="*/ 1632490 w 5629275"/>
                      <a:gd name="connsiteY25" fmla="*/ 3932479 h 3932479"/>
                      <a:gd name="connsiteX26" fmla="*/ 1069562 w 5629275"/>
                      <a:gd name="connsiteY26" fmla="*/ 3932479 h 3932479"/>
                      <a:gd name="connsiteX27" fmla="*/ 0 w 5629275"/>
                      <a:gd name="connsiteY27" fmla="*/ 3932479 h 3932479"/>
                      <a:gd name="connsiteX28" fmla="*/ 0 w 5629275"/>
                      <a:gd name="connsiteY28" fmla="*/ 3449346 h 3932479"/>
                      <a:gd name="connsiteX29" fmla="*/ 0 w 5629275"/>
                      <a:gd name="connsiteY29" fmla="*/ 2848238 h 3932479"/>
                      <a:gd name="connsiteX30" fmla="*/ 0 w 5629275"/>
                      <a:gd name="connsiteY30" fmla="*/ 2286456 h 3932479"/>
                      <a:gd name="connsiteX31" fmla="*/ 0 w 5629275"/>
                      <a:gd name="connsiteY31" fmla="*/ 1842647 h 3932479"/>
                      <a:gd name="connsiteX32" fmla="*/ 0 w 5629275"/>
                      <a:gd name="connsiteY32" fmla="*/ 1202215 h 3932479"/>
                      <a:gd name="connsiteX33" fmla="*/ 0 w 5629275"/>
                      <a:gd name="connsiteY33" fmla="*/ 679757 h 3932479"/>
                      <a:gd name="connsiteX34" fmla="*/ 0 w 5629275"/>
                      <a:gd name="connsiteY34" fmla="*/ 0 h 3932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5629275" h="3932479" fill="none" extrusionOk="0">
                        <a:moveTo>
                          <a:pt x="0" y="0"/>
                        </a:moveTo>
                        <a:cubicBezTo>
                          <a:pt x="207725" y="-21578"/>
                          <a:pt x="351374" y="51449"/>
                          <a:pt x="562928" y="0"/>
                        </a:cubicBezTo>
                        <a:cubicBezTo>
                          <a:pt x="774482" y="-51449"/>
                          <a:pt x="803897" y="29363"/>
                          <a:pt x="1013270" y="0"/>
                        </a:cubicBezTo>
                        <a:cubicBezTo>
                          <a:pt x="1222643" y="-29363"/>
                          <a:pt x="1524499" y="55162"/>
                          <a:pt x="1688783" y="0"/>
                        </a:cubicBezTo>
                        <a:cubicBezTo>
                          <a:pt x="1853067" y="-55162"/>
                          <a:pt x="2000666" y="44513"/>
                          <a:pt x="2308003" y="0"/>
                        </a:cubicBezTo>
                        <a:cubicBezTo>
                          <a:pt x="2615340" y="-44513"/>
                          <a:pt x="2650569" y="50492"/>
                          <a:pt x="2758345" y="0"/>
                        </a:cubicBezTo>
                        <a:cubicBezTo>
                          <a:pt x="2866121" y="-50492"/>
                          <a:pt x="3172472" y="53435"/>
                          <a:pt x="3433858" y="0"/>
                        </a:cubicBezTo>
                        <a:cubicBezTo>
                          <a:pt x="3695244" y="-53435"/>
                          <a:pt x="3798965" y="49973"/>
                          <a:pt x="3940492" y="0"/>
                        </a:cubicBezTo>
                        <a:cubicBezTo>
                          <a:pt x="4082019" y="-49973"/>
                          <a:pt x="4332223" y="78348"/>
                          <a:pt x="4616006" y="0"/>
                        </a:cubicBezTo>
                        <a:cubicBezTo>
                          <a:pt x="4899789" y="-78348"/>
                          <a:pt x="4991086" y="12788"/>
                          <a:pt x="5122640" y="0"/>
                        </a:cubicBezTo>
                        <a:cubicBezTo>
                          <a:pt x="5254194" y="-12788"/>
                          <a:pt x="5379770" y="35693"/>
                          <a:pt x="5629275" y="0"/>
                        </a:cubicBezTo>
                        <a:cubicBezTo>
                          <a:pt x="5642814" y="151650"/>
                          <a:pt x="5623246" y="474413"/>
                          <a:pt x="5629275" y="601108"/>
                        </a:cubicBezTo>
                        <a:cubicBezTo>
                          <a:pt x="5635304" y="727803"/>
                          <a:pt x="5583563" y="1013866"/>
                          <a:pt x="5629275" y="1123565"/>
                        </a:cubicBezTo>
                        <a:cubicBezTo>
                          <a:pt x="5674987" y="1233264"/>
                          <a:pt x="5596460" y="1354140"/>
                          <a:pt x="5629275" y="1567374"/>
                        </a:cubicBezTo>
                        <a:cubicBezTo>
                          <a:pt x="5662090" y="1780608"/>
                          <a:pt x="5621340" y="1830742"/>
                          <a:pt x="5629275" y="2011182"/>
                        </a:cubicBezTo>
                        <a:cubicBezTo>
                          <a:pt x="5637210" y="2191622"/>
                          <a:pt x="5625296" y="2366941"/>
                          <a:pt x="5629275" y="2612290"/>
                        </a:cubicBezTo>
                        <a:cubicBezTo>
                          <a:pt x="5633254" y="2857639"/>
                          <a:pt x="5571556" y="3078923"/>
                          <a:pt x="5629275" y="3252722"/>
                        </a:cubicBezTo>
                        <a:cubicBezTo>
                          <a:pt x="5686994" y="3426521"/>
                          <a:pt x="5610409" y="3632238"/>
                          <a:pt x="5629275" y="3932479"/>
                        </a:cubicBezTo>
                        <a:cubicBezTo>
                          <a:pt x="5362316" y="3992507"/>
                          <a:pt x="5229085" y="3892659"/>
                          <a:pt x="5010055" y="3932479"/>
                        </a:cubicBezTo>
                        <a:cubicBezTo>
                          <a:pt x="4791025" y="3972299"/>
                          <a:pt x="4692748" y="3896924"/>
                          <a:pt x="4559713" y="3932479"/>
                        </a:cubicBezTo>
                        <a:cubicBezTo>
                          <a:pt x="4426678" y="3968034"/>
                          <a:pt x="4230177" y="3922419"/>
                          <a:pt x="4109371" y="3932479"/>
                        </a:cubicBezTo>
                        <a:cubicBezTo>
                          <a:pt x="3988565" y="3942539"/>
                          <a:pt x="3865390" y="3906282"/>
                          <a:pt x="3715321" y="3932479"/>
                        </a:cubicBezTo>
                        <a:cubicBezTo>
                          <a:pt x="3565252" y="3958676"/>
                          <a:pt x="3400302" y="3910555"/>
                          <a:pt x="3096101" y="3932479"/>
                        </a:cubicBezTo>
                        <a:cubicBezTo>
                          <a:pt x="2791900" y="3954403"/>
                          <a:pt x="2784314" y="3874192"/>
                          <a:pt x="2533174" y="3932479"/>
                        </a:cubicBezTo>
                        <a:cubicBezTo>
                          <a:pt x="2282034" y="3990766"/>
                          <a:pt x="2146231" y="3883434"/>
                          <a:pt x="2026539" y="3932479"/>
                        </a:cubicBezTo>
                        <a:cubicBezTo>
                          <a:pt x="1906847" y="3981524"/>
                          <a:pt x="1779502" y="3894114"/>
                          <a:pt x="1632490" y="3932479"/>
                        </a:cubicBezTo>
                        <a:cubicBezTo>
                          <a:pt x="1485478" y="3970844"/>
                          <a:pt x="1264317" y="3882416"/>
                          <a:pt x="1069562" y="3932479"/>
                        </a:cubicBezTo>
                        <a:cubicBezTo>
                          <a:pt x="874807" y="3982542"/>
                          <a:pt x="332144" y="3829513"/>
                          <a:pt x="0" y="3932479"/>
                        </a:cubicBezTo>
                        <a:cubicBezTo>
                          <a:pt x="-17638" y="3783250"/>
                          <a:pt x="15196" y="3636144"/>
                          <a:pt x="0" y="3449346"/>
                        </a:cubicBezTo>
                        <a:cubicBezTo>
                          <a:pt x="-15196" y="3262548"/>
                          <a:pt x="25628" y="3052127"/>
                          <a:pt x="0" y="2848238"/>
                        </a:cubicBezTo>
                        <a:cubicBezTo>
                          <a:pt x="-25628" y="2644349"/>
                          <a:pt x="45122" y="2522520"/>
                          <a:pt x="0" y="2286456"/>
                        </a:cubicBezTo>
                        <a:cubicBezTo>
                          <a:pt x="-45122" y="2050392"/>
                          <a:pt x="27866" y="2017999"/>
                          <a:pt x="0" y="1842647"/>
                        </a:cubicBezTo>
                        <a:cubicBezTo>
                          <a:pt x="-27866" y="1667295"/>
                          <a:pt x="38010" y="1453253"/>
                          <a:pt x="0" y="1202215"/>
                        </a:cubicBezTo>
                        <a:cubicBezTo>
                          <a:pt x="-38010" y="951177"/>
                          <a:pt x="12470" y="851883"/>
                          <a:pt x="0" y="679757"/>
                        </a:cubicBezTo>
                        <a:cubicBezTo>
                          <a:pt x="-12470" y="507631"/>
                          <a:pt x="44402" y="217458"/>
                          <a:pt x="0" y="0"/>
                        </a:cubicBezTo>
                        <a:close/>
                      </a:path>
                      <a:path w="5629275" h="3932479" stroke="0" extrusionOk="0">
                        <a:moveTo>
                          <a:pt x="0" y="0"/>
                        </a:moveTo>
                        <a:cubicBezTo>
                          <a:pt x="293522" y="-6847"/>
                          <a:pt x="381604" y="73522"/>
                          <a:pt x="619220" y="0"/>
                        </a:cubicBezTo>
                        <a:cubicBezTo>
                          <a:pt x="856836" y="-73522"/>
                          <a:pt x="1053449" y="66017"/>
                          <a:pt x="1294733" y="0"/>
                        </a:cubicBezTo>
                        <a:cubicBezTo>
                          <a:pt x="1536017" y="-66017"/>
                          <a:pt x="1554181" y="15955"/>
                          <a:pt x="1688783" y="0"/>
                        </a:cubicBezTo>
                        <a:cubicBezTo>
                          <a:pt x="1823385" y="-15955"/>
                          <a:pt x="2066831" y="31096"/>
                          <a:pt x="2251710" y="0"/>
                        </a:cubicBezTo>
                        <a:cubicBezTo>
                          <a:pt x="2436589" y="-31096"/>
                          <a:pt x="2688075" y="894"/>
                          <a:pt x="2870930" y="0"/>
                        </a:cubicBezTo>
                        <a:cubicBezTo>
                          <a:pt x="3053785" y="-894"/>
                          <a:pt x="3263888" y="51638"/>
                          <a:pt x="3433858" y="0"/>
                        </a:cubicBezTo>
                        <a:cubicBezTo>
                          <a:pt x="3603828" y="-51638"/>
                          <a:pt x="3805701" y="29408"/>
                          <a:pt x="4109371" y="0"/>
                        </a:cubicBezTo>
                        <a:cubicBezTo>
                          <a:pt x="4413041" y="-29408"/>
                          <a:pt x="4379169" y="13201"/>
                          <a:pt x="4616006" y="0"/>
                        </a:cubicBezTo>
                        <a:cubicBezTo>
                          <a:pt x="4852844" y="-13201"/>
                          <a:pt x="4850638" y="14214"/>
                          <a:pt x="5066347" y="0"/>
                        </a:cubicBezTo>
                        <a:cubicBezTo>
                          <a:pt x="5282056" y="-14214"/>
                          <a:pt x="5427611" y="576"/>
                          <a:pt x="5629275" y="0"/>
                        </a:cubicBezTo>
                        <a:cubicBezTo>
                          <a:pt x="5674605" y="295974"/>
                          <a:pt x="5569094" y="360660"/>
                          <a:pt x="5629275" y="601108"/>
                        </a:cubicBezTo>
                        <a:cubicBezTo>
                          <a:pt x="5689456" y="841556"/>
                          <a:pt x="5612427" y="880967"/>
                          <a:pt x="5629275" y="1123565"/>
                        </a:cubicBezTo>
                        <a:cubicBezTo>
                          <a:pt x="5646123" y="1366163"/>
                          <a:pt x="5604153" y="1433849"/>
                          <a:pt x="5629275" y="1567374"/>
                        </a:cubicBezTo>
                        <a:cubicBezTo>
                          <a:pt x="5654397" y="1700899"/>
                          <a:pt x="5574755" y="1886638"/>
                          <a:pt x="5629275" y="2089832"/>
                        </a:cubicBezTo>
                        <a:cubicBezTo>
                          <a:pt x="5683795" y="2293026"/>
                          <a:pt x="5592899" y="2449555"/>
                          <a:pt x="5629275" y="2730264"/>
                        </a:cubicBezTo>
                        <a:cubicBezTo>
                          <a:pt x="5665651" y="3010973"/>
                          <a:pt x="5611558" y="3078077"/>
                          <a:pt x="5629275" y="3252722"/>
                        </a:cubicBezTo>
                        <a:cubicBezTo>
                          <a:pt x="5646992" y="3427367"/>
                          <a:pt x="5576645" y="3779970"/>
                          <a:pt x="5629275" y="3932479"/>
                        </a:cubicBezTo>
                        <a:cubicBezTo>
                          <a:pt x="5408184" y="3946543"/>
                          <a:pt x="5279697" y="3875003"/>
                          <a:pt x="5122640" y="3932479"/>
                        </a:cubicBezTo>
                        <a:cubicBezTo>
                          <a:pt x="4965583" y="3989955"/>
                          <a:pt x="4799519" y="3865150"/>
                          <a:pt x="4559713" y="3932479"/>
                        </a:cubicBezTo>
                        <a:cubicBezTo>
                          <a:pt x="4319907" y="3999808"/>
                          <a:pt x="4067474" y="3885080"/>
                          <a:pt x="3884200" y="3932479"/>
                        </a:cubicBezTo>
                        <a:cubicBezTo>
                          <a:pt x="3700926" y="3979878"/>
                          <a:pt x="3670070" y="3898833"/>
                          <a:pt x="3490151" y="3932479"/>
                        </a:cubicBezTo>
                        <a:cubicBezTo>
                          <a:pt x="3310232" y="3966125"/>
                          <a:pt x="3141748" y="3899681"/>
                          <a:pt x="3039809" y="3932479"/>
                        </a:cubicBezTo>
                        <a:cubicBezTo>
                          <a:pt x="2937870" y="3965277"/>
                          <a:pt x="2680061" y="3869061"/>
                          <a:pt x="2364295" y="3932479"/>
                        </a:cubicBezTo>
                        <a:cubicBezTo>
                          <a:pt x="2048529" y="3995897"/>
                          <a:pt x="1984438" y="3898715"/>
                          <a:pt x="1745075" y="3932479"/>
                        </a:cubicBezTo>
                        <a:cubicBezTo>
                          <a:pt x="1505712" y="3966243"/>
                          <a:pt x="1490010" y="3886501"/>
                          <a:pt x="1294733" y="3932479"/>
                        </a:cubicBezTo>
                        <a:cubicBezTo>
                          <a:pt x="1099456" y="3978457"/>
                          <a:pt x="968818" y="3874386"/>
                          <a:pt x="788099" y="3932479"/>
                        </a:cubicBezTo>
                        <a:cubicBezTo>
                          <a:pt x="607380" y="3990572"/>
                          <a:pt x="309058" y="3846876"/>
                          <a:pt x="0" y="3932479"/>
                        </a:cubicBezTo>
                        <a:cubicBezTo>
                          <a:pt x="-5863" y="3803284"/>
                          <a:pt x="15689" y="3573997"/>
                          <a:pt x="0" y="3449346"/>
                        </a:cubicBezTo>
                        <a:cubicBezTo>
                          <a:pt x="-15689" y="3324695"/>
                          <a:pt x="24931" y="3174393"/>
                          <a:pt x="0" y="2966213"/>
                        </a:cubicBezTo>
                        <a:cubicBezTo>
                          <a:pt x="-24931" y="2758033"/>
                          <a:pt x="40440" y="2606071"/>
                          <a:pt x="0" y="2404430"/>
                        </a:cubicBezTo>
                        <a:cubicBezTo>
                          <a:pt x="-40440" y="2202789"/>
                          <a:pt x="1320" y="2164624"/>
                          <a:pt x="0" y="1960622"/>
                        </a:cubicBezTo>
                        <a:cubicBezTo>
                          <a:pt x="-1320" y="1756620"/>
                          <a:pt x="7857" y="1639283"/>
                          <a:pt x="0" y="1398839"/>
                        </a:cubicBezTo>
                        <a:cubicBezTo>
                          <a:pt x="-7857" y="1158395"/>
                          <a:pt x="32122" y="1121527"/>
                          <a:pt x="0" y="915706"/>
                        </a:cubicBezTo>
                        <a:cubicBezTo>
                          <a:pt x="-32122" y="709885"/>
                          <a:pt x="95223" y="3915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/>
          <a:p>
            <a:r>
              <a:rPr lang="en-US" sz="7200" b="1" dirty="0">
                <a:solidFill>
                  <a:schemeClr val="bg1"/>
                </a:solidFill>
              </a:rPr>
              <a:t>Advances in Brain Tumor Image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6FD1EF-1F54-6976-F382-16FDEE2A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D00F4-8D04-023D-3A8B-01CC4F4F14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Techniques for Classification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2D316B-0F1C-C5F4-437D-344085A3AD5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Advanced techniques like Convolutional Neural Networks (CNNs), Support Vector Machines (SVMs), and Random Forests have revolutionized brain tumor image classification by enhancing accuracy and efficiency.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4C8A5C7-1C76-DB2B-2A7E-797B2C9528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Diagnostic Enhancement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96440D-C9BD-485F-910A-FBE9521A1F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These methods have significantly improved diagnostic precision by automating the process, reducing reliance on manual feature extraction, and enabling faster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1005136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30236F2-6772-45F1-B4A2-7F6E7C69A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955" y="-6422"/>
            <a:ext cx="4572000" cy="68644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24F7C-B820-347C-604F-1C55EA4D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685801"/>
            <a:ext cx="7205230" cy="2057400"/>
          </a:xfrm>
        </p:spPr>
        <p:txBody>
          <a:bodyPr/>
          <a:lstStyle/>
          <a:p>
            <a:r>
              <a:rPr lang="en-US" sz="5400" b="1" dirty="0"/>
              <a:t>Methodology for Image Classification Using CNNs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642EF8-169C-2319-7FCE-32464BE7D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5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43AE9-6FF9-4C02-9A00-E13791DCC0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Curating MRI images of brain tumors from sources like Kaggle to create a diverse and representative dataset for training and testing the CNN model.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9E800-7A5D-D469-7E99-56D6A38721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Data Collection Process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AD70F2-69E2-4967-3649-7C37B258D0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4237" y="2819905"/>
            <a:ext cx="3861954" cy="602673"/>
          </a:xfrm>
        </p:spPr>
        <p:txBody>
          <a:bodyPr>
            <a:noAutofit/>
          </a:bodyPr>
          <a:lstStyle/>
          <a:p>
            <a:r>
              <a:rPr lang="en-US" sz="2400" b="1" dirty="0"/>
              <a:t>Preprocessing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3F3179-CC06-9C60-E017-BEC75A32BA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solidFill>
            <a:schemeClr val="bg1">
              <a:alpha val="81000"/>
            </a:schemeClr>
          </a:solidFill>
        </p:spPr>
        <p:txBody>
          <a:bodyPr>
            <a:normAutofit/>
          </a:bodyPr>
          <a:lstStyle/>
          <a:p>
            <a:r>
              <a:rPr lang="en-US" sz="2400" b="1" dirty="0"/>
              <a:t>Classifying Tumor Types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815D03-FCAA-B20D-0BA5-081AF2E655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Applying resizing, normalization, and data augmentation techniques like rescaling, rotation, and flipping to enhance the model's ability to learn variations in brain tumor images.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C173EF-48D1-DDB1-CA3A-9167FC429DB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solidFill>
            <a:schemeClr val="bg1">
              <a:alpha val="81000"/>
            </a:schemeClr>
          </a:solidFill>
        </p:spPr>
        <p:txBody>
          <a:bodyPr>
            <a:normAutofit/>
          </a:bodyPr>
          <a:lstStyle/>
          <a:p>
            <a:r>
              <a:rPr lang="en-US" sz="1800" dirty="0"/>
              <a:t>Utilizing CNN architecture to classify brain tumor images into categories such as Gliomas, Meningiomas, Pituitary Tumors, and non-tumor cases based on learned features.</a:t>
            </a:r>
          </a:p>
        </p:txBody>
      </p:sp>
    </p:spTree>
    <p:extLst>
      <p:ext uri="{BB962C8B-B14F-4D97-AF65-F5344CB8AC3E}">
        <p14:creationId xmlns:p14="http://schemas.microsoft.com/office/powerpoint/2010/main" val="326139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640FF-81FA-1A6F-DF5D-47E9BD015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/>
              <a:t>Model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8F0103-B46E-B86C-035E-F7963B8E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6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12690-6982-1F94-8EC4-6BC0E2FE56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CNN model architecture uses convolutional and pooling layers for feature extraction and dense layers for classification in image tasks.</a:t>
            </a:r>
            <a:endParaRPr lang="en-US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7A220-860C-197B-4533-8763F06C7C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CNN Structure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ACBA25-0D53-1C2C-F60B-462D3F7CE9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endParaRPr lang="en-US" sz="2400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49B5A3-8B7B-38A8-05E5-BBBE1D5FEB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9E0FF0-A05F-50B9-180E-6566445E0D1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endParaRPr lang="en-US" sz="1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5E2ED7-E67A-6823-19F6-AAB4C3E54F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1190BB4-830C-0A95-0239-D0F6F5A52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362" y="1693165"/>
            <a:ext cx="7661275" cy="419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99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0038A-71FF-A9BC-F8AF-30603AFB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/>
              <a:t>Model Training and Evaluation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B759B7-8FEC-CA17-D641-850E5537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7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BF499-3F76-07DC-02C4-01DB6131BD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Monitoring the model's accuracy and loss metrics across epochs to assess learning progress and make adjustments for improved performance.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CCB5E-333F-7D95-3881-A8F544EFC0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Training Process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454AF9-8F54-91EF-87B5-B06F24E4CC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Visualization Techniques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64C50B-B9D2-0902-7D81-668D65E185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sz="2400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E87AECA-14B2-B57D-4F27-5CCCE5D348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Visualizing model results through tools like Confusion Matrix, accuracy, and loss graphs to gain insights into classification performance and potential areas for refinement.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88F9E85-99AC-4544-815E-03455E4F146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endParaRPr lang="en-US" sz="1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0ACD9E-2B16-1806-2178-8611DF2DFF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" t="8368" r="7318" b="6469"/>
          <a:stretch/>
        </p:blipFill>
        <p:spPr>
          <a:xfrm>
            <a:off x="8217409" y="115187"/>
            <a:ext cx="3889248" cy="30385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94A435-19AA-8690-CA38-1EB384AC10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" t="6304" r="11252" b="6304"/>
          <a:stretch/>
        </p:blipFill>
        <p:spPr>
          <a:xfrm>
            <a:off x="8127999" y="3072065"/>
            <a:ext cx="4064001" cy="378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75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688FC-DF51-ADB9-B08D-30442078D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b="1" dirty="0"/>
              <a:t>Results and Discussion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927722-9293-5F25-5577-304B926FB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03254-C03C-1AC1-3480-A2F10D9773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Classification Results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30435-48E8-193E-8866-71CE77FB1A5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Presenting the overall accuracy and class-wise accuracy rates achieved by the CNN model for different brain tumor types, leading to a comprehensive discussion on performance outcomes.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5AACE-3082-D874-2F5B-CFC37EDE884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Model Effectiveness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9310BC-5623-2465-0B9F-CFA3427FD1A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Analyzing the model's effectiveness in distinguishing between Gliomas, Meningiomas, Pituitary Tumors, and normal cases, showcasing its classification capabilities.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2FB65077-31F5-CE4A-6D84-5C2BECEAF3F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2" t="39920" r="8857" b="30155"/>
          <a:stretch/>
        </p:blipFill>
        <p:spPr>
          <a:xfrm>
            <a:off x="257664" y="3138052"/>
            <a:ext cx="6047395" cy="2555612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0EEA083-DAE8-B87E-31F0-39AC8BBC0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53" b="76985"/>
          <a:stretch/>
        </p:blipFill>
        <p:spPr>
          <a:xfrm>
            <a:off x="6961909" y="4620049"/>
            <a:ext cx="4044258" cy="120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0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6377-82F9-9875-8298-A8921B4E6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 and Future Directions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153FE-3FD5-C64E-1EB6-30FE7F64F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8B798-5174-20D4-4D30-19C14AB835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Summarizing the high precision, recall, and F1-score attained by the CNN model in accurately classifying brain tumor images, indicating its robust performance.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7DF193-7209-ED44-6ACB-D3587D321B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Key Findings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E8B99B-E1C3-D026-A3A4-DA09DB5FF8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Future Work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7D6195-8294-6A08-848C-C4DF649201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FB080B-DBF2-C359-4C47-71FF841DD24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Future work involves making the model stronger with different types of data, using existing knowledge from other tasks, and adding tools for immediate use in hospitals.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5A5FC6-91AE-C735-F018-20D260543D0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43B99F-5BF5-5E42-7D60-B2CCDB1772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8" r="4392"/>
          <a:stretch/>
        </p:blipFill>
        <p:spPr>
          <a:xfrm>
            <a:off x="7737765" y="6423"/>
            <a:ext cx="4454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48979"/>
      </p:ext>
    </p:extLst>
  </p:cSld>
  <p:clrMapOvr>
    <a:masterClrMapping/>
  </p:clrMapOvr>
</p:sld>
</file>

<file path=ppt/theme/theme1.xml><?xml version="1.0" encoding="utf-8"?>
<a:theme xmlns:a="http://schemas.openxmlformats.org/drawingml/2006/main" name="Midn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17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6DAE180-A15F-4446-9745-ADBB9BDDF94C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543</Words>
  <Application>Microsoft Office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Midnight</vt:lpstr>
      <vt:lpstr>Automated Tumor Detection in Medical Images</vt:lpstr>
      <vt:lpstr>Overview of Image Classification</vt:lpstr>
      <vt:lpstr>Overview of Brain Tumor</vt:lpstr>
      <vt:lpstr>Advances in Brain Tumor Image Classification</vt:lpstr>
      <vt:lpstr>Methodology for Image Classification Using CNNs</vt:lpstr>
      <vt:lpstr>Model Architecture</vt:lpstr>
      <vt:lpstr>Model Training and Evaluation</vt:lpstr>
      <vt:lpstr>Results and Discussion</vt:lpstr>
      <vt:lpstr>Conclusion and Future Directions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Ayan Siddiqui</dc:creator>
  <cp:lastModifiedBy>Ayan Siddiqui</cp:lastModifiedBy>
  <cp:revision>9</cp:revision>
  <dcterms:created xsi:type="dcterms:W3CDTF">2024-07-11T20:04:48Z</dcterms:created>
  <dcterms:modified xsi:type="dcterms:W3CDTF">2024-07-11T21:15:21Z</dcterms:modified>
</cp:coreProperties>
</file>

<file path=docProps/thumbnail.jpeg>
</file>